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6858000" cx="12192000"/>
  <p:notesSz cx="6858000" cy="9144000"/>
  <p:embeddedFontLst>
    <p:embeddedFont>
      <p:font typeface="Libre Franklin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4" roundtripDataSignature="AMtx7miUxYqZ1vv9FdK52MmiuOikBXGg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customschemas.google.com/relationships/presentationmetadata" Target="meta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LibreFranklin-bold.fntdata"/><Relationship Id="rId90" Type="http://schemas.openxmlformats.org/officeDocument/2006/relationships/font" Target="fonts/LibreFranklin-regular.fntdata"/><Relationship Id="rId93" Type="http://schemas.openxmlformats.org/officeDocument/2006/relationships/font" Target="fonts/LibreFranklin-boldItalic.fntdata"/><Relationship Id="rId92" Type="http://schemas.openxmlformats.org/officeDocument/2006/relationships/font" Target="fonts/LibreFranklin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6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Bookman Old Style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6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SzPts val="133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1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1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8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7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ookman Old Style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7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5" name="Google Shape;75;p97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9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8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8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9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ookman Old Style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9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99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9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ibre Franklin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sp>
        <p:nvSpPr>
          <p:cNvPr id="93" name="Google Shape;93;p9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ibre Franklin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0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Bookman Old Style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0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10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1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101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101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101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101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101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10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2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2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102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8" name="Google Shape;118;p102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102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102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" name="Google Shape;121;p102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102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102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4" name="Google Shape;124;p102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10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0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3"/>
          <p:cNvSpPr txBox="1"/>
          <p:nvPr>
            <p:ph idx="1" type="body"/>
          </p:nvPr>
        </p:nvSpPr>
        <p:spPr>
          <a:xfrm rot="5400000">
            <a:off x="4233302" y="-1243056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10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0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0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4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4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10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0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9" name="Google Shape;149;p8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8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8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1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1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2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2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92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8" name="Google Shape;38;p9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2" name="Google Shape;4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3" name="Google Shape;4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3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6" name="Google Shape;46;p93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7" name="Google Shape;47;p93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8" name="Google Shape;48;p93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9" name="Google Shape;49;p9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5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ookman Old Style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5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95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9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6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Bookman Old Style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6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b="0" i="0" sz="16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7" name="Google Shape;67;p96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9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  <a:defRPr b="0" i="0" sz="4000" u="none" cap="none" strike="noStrike">
                <a:solidFill>
                  <a:schemeClr val="lt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85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055" lvl="0" marL="457200" marR="0" rtl="0" algn="l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◈"/>
              <a:defRPr b="0" i="0" sz="1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165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90"/>
              <a:buFont typeface="Noto Sans Symbols"/>
              <a:buChar char="🞚"/>
              <a:defRPr b="0" i="0" sz="17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95275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b="0" i="0" sz="15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86385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10"/>
              <a:buFont typeface="Noto Sans Symbols"/>
              <a:buChar char="🞚"/>
              <a:defRPr b="0" i="0" sz="13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86385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10"/>
              <a:buFont typeface="Noto Sans Symbols"/>
              <a:buChar char="◈"/>
              <a:defRPr b="0" i="0" sz="13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8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8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8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ookman Old Style"/>
              <a:buNone/>
              <a:defRPr b="0" i="0" sz="40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8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3055" lvl="0" marL="457200" marR="0" rtl="0" algn="l">
              <a:lnSpc>
                <a:spcPct val="110000"/>
              </a:lnSpc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330"/>
              <a:buFont typeface="Noto Sans Symbols"/>
              <a:buChar char="◈"/>
              <a:defRPr b="0" i="0" sz="1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165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Char char="🞚"/>
              <a:defRPr b="0" i="0" sz="17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95275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oto Sans Symbols"/>
              <a:buChar char="◈"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86385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10"/>
              <a:buFont typeface="Noto Sans Symbols"/>
              <a:buChar char="🞚"/>
              <a:defRPr b="0" i="0" sz="13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86385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10"/>
              <a:buFont typeface="Noto Sans Symbols"/>
              <a:buChar char="◈"/>
              <a:defRPr b="0" i="0" sz="13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3" name="Google Shape;143;p8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4" name="Google Shape;144;p8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" name="Google Shape;145;p8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8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>
            <p:ph type="ctrTitle"/>
          </p:nvPr>
        </p:nvSpPr>
        <p:spPr>
          <a:xfrm>
            <a:off x="1254198" y="2023953"/>
            <a:ext cx="5441285" cy="23649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ookman Old Style"/>
              <a:buNone/>
            </a:pPr>
            <a:r>
              <a:rPr lang="en-US" sz="3000"/>
              <a:t># AWS Account Creation</a:t>
            </a:r>
            <a:br>
              <a:rPr lang="en-US" sz="3000"/>
            </a:br>
            <a:r>
              <a:rPr lang="en-US" sz="3000"/>
              <a:t># EMR Spark Cluster</a:t>
            </a:r>
            <a:br>
              <a:rPr lang="en-US" sz="3000"/>
            </a:br>
            <a:r>
              <a:rPr lang="en-US" sz="3000"/>
              <a:t># S3 Storage</a:t>
            </a:r>
            <a:br>
              <a:rPr lang="en-US" sz="3000"/>
            </a:br>
            <a:r>
              <a:rPr lang="en-US" sz="3000"/>
              <a:t># Delete data in S3</a:t>
            </a:r>
            <a:br>
              <a:rPr lang="en-US" sz="3000"/>
            </a:br>
            <a:r>
              <a:rPr lang="en-US" sz="3000"/>
              <a:t># Terminate all Clusters</a:t>
            </a:r>
            <a:endParaRPr sz="3000"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4">
            <a:alphaModFix/>
          </a:blip>
          <a:srcRect b="1446" l="0" r="2806" t="964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ight trail using fire" id="158" name="Google Shape;158;p1"/>
          <p:cNvPicPr preferRelativeResize="0"/>
          <p:nvPr/>
        </p:nvPicPr>
        <p:blipFill rotWithShape="1">
          <a:blip r:embed="rId5">
            <a:alphaModFix/>
          </a:blip>
          <a:srcRect b="-1" l="19285" r="36218" t="0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6" name="Google Shape;226;p1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27" name="Google Shape;227;p1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4" name="Google Shape;234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35" name="Google Shape;235;p1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2" name="Google Shape;242;p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43" name="Google Shape;243;p1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Click on AWS Management Console</a:t>
            </a:r>
            <a:endParaRPr/>
          </a:p>
        </p:txBody>
      </p:sp>
      <p:sp>
        <p:nvSpPr>
          <p:cNvPr id="249" name="Google Shape;249;p1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website&#10;&#10;Description automatically generated" id="256" name="Google Shape;256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57" name="Google Shape;257;p1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8930640" y="1016000"/>
            <a:ext cx="2367280" cy="1117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5" name="Google Shape;265;p1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66" name="Google Shape;266;p1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1544320" y="2346960"/>
            <a:ext cx="3616960" cy="2712720"/>
          </a:xfrm>
          <a:prstGeom prst="ellipse">
            <a:avLst/>
          </a:prstGeom>
          <a:noFill/>
          <a:ln cap="rnd" cmpd="sng" w="158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4" name="Google Shape;274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1" name="Google Shape;281;p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82" name="Google Shape;282;p17"/>
          <p:cNvSpPr/>
          <p:nvPr/>
        </p:nvSpPr>
        <p:spPr>
          <a:xfrm>
            <a:off x="2306320" y="1717040"/>
            <a:ext cx="1544320" cy="965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, email&#10;&#10;Description automatically generated" id="289" name="Google Shape;289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90" name="Google Shape;290;p18"/>
          <p:cNvSpPr/>
          <p:nvPr/>
        </p:nvSpPr>
        <p:spPr>
          <a:xfrm>
            <a:off x="3068320" y="2418080"/>
            <a:ext cx="1981200" cy="6299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3782695" y="3114040"/>
            <a:ext cx="1981200" cy="6299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3620770" y="4841240"/>
            <a:ext cx="1981200" cy="6299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299" name="Google Shape;299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00" name="Google Shape;300;p19"/>
          <p:cNvSpPr/>
          <p:nvPr/>
        </p:nvSpPr>
        <p:spPr>
          <a:xfrm>
            <a:off x="3616960" y="2062480"/>
            <a:ext cx="1554480" cy="924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7265035" y="3662680"/>
            <a:ext cx="1554480" cy="924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3616960" y="3776980"/>
            <a:ext cx="1554480" cy="924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website&#10;&#10;Description automatically generated" id="165" name="Google Shape;165;p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66" name="Google Shape;166;p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Create EC2 Key pair</a:t>
            </a:r>
            <a:endParaRPr/>
          </a:p>
        </p:txBody>
      </p:sp>
      <p:sp>
        <p:nvSpPr>
          <p:cNvPr id="308" name="Google Shape;308;p2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, email&#10;&#10;Description automatically generated" id="315" name="Google Shape;315;p2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16" name="Google Shape;316;p21"/>
          <p:cNvSpPr/>
          <p:nvPr/>
        </p:nvSpPr>
        <p:spPr>
          <a:xfrm>
            <a:off x="2682240" y="2560320"/>
            <a:ext cx="2600960" cy="868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website&#10;&#10;Description automatically generated" id="323" name="Google Shape;323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24" name="Google Shape;324;p22"/>
          <p:cNvSpPr/>
          <p:nvPr/>
        </p:nvSpPr>
        <p:spPr>
          <a:xfrm>
            <a:off x="2783840" y="3515360"/>
            <a:ext cx="1178560" cy="426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" id="331" name="Google Shape;331;p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32" name="Google Shape;332;p23"/>
          <p:cNvSpPr/>
          <p:nvPr/>
        </p:nvSpPr>
        <p:spPr>
          <a:xfrm>
            <a:off x="9946640" y="1341120"/>
            <a:ext cx="1595120" cy="9855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339" name="Google Shape;339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40" name="Google Shape;340;p24"/>
          <p:cNvSpPr/>
          <p:nvPr/>
        </p:nvSpPr>
        <p:spPr>
          <a:xfrm>
            <a:off x="1280160" y="2336800"/>
            <a:ext cx="1402080" cy="9855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1280160" y="3706706"/>
            <a:ext cx="1402080" cy="9855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348" name="Google Shape;348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49" name="Google Shape;349;p25"/>
          <p:cNvSpPr/>
          <p:nvPr/>
        </p:nvSpPr>
        <p:spPr>
          <a:xfrm>
            <a:off x="2692400" y="3545840"/>
            <a:ext cx="1615440" cy="3759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Start Cluster</a:t>
            </a:r>
            <a:endParaRPr/>
          </a:p>
        </p:txBody>
      </p:sp>
      <p:sp>
        <p:nvSpPr>
          <p:cNvPr id="355" name="Google Shape;355;p2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362" name="Google Shape;362;p2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63" name="Google Shape;363;p27"/>
          <p:cNvSpPr/>
          <p:nvPr/>
        </p:nvSpPr>
        <p:spPr>
          <a:xfrm>
            <a:off x="3200400" y="3129280"/>
            <a:ext cx="2621280" cy="822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8201025" y="5039784"/>
            <a:ext cx="2621280" cy="822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371" name="Google Shape;371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72" name="Google Shape;372;p28"/>
          <p:cNvSpPr/>
          <p:nvPr/>
        </p:nvSpPr>
        <p:spPr>
          <a:xfrm>
            <a:off x="4033520" y="1635760"/>
            <a:ext cx="1493520" cy="12192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058" y="643467"/>
            <a:ext cx="10977231" cy="5571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diagram&#10;&#10;Description automatically generated" id="172" name="Google Shape;172;p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7486" l="0" r="1" t="0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73" name="Google Shape;173;p3"/>
          <p:cNvSpPr/>
          <p:nvPr/>
        </p:nvSpPr>
        <p:spPr>
          <a:xfrm>
            <a:off x="1493520" y="5110480"/>
            <a:ext cx="3789680" cy="995680"/>
          </a:xfrm>
          <a:prstGeom prst="ellipse">
            <a:avLst/>
          </a:prstGeom>
          <a:noFill/>
          <a:ln cap="rnd" cmpd="sng" w="158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HelloSpark </a:t>
            </a:r>
            <a:endParaRPr/>
          </a:p>
        </p:txBody>
      </p:sp>
      <p:sp>
        <p:nvSpPr>
          <p:cNvPr id="384" name="Google Shape;384;p3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Print in AWS EMR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application, table&#10;&#10;Description automatically generated" id="391" name="Google Shape;391;p3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3595" l="0" r="1" t="46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92" name="Google Shape;392;p31"/>
          <p:cNvSpPr/>
          <p:nvPr/>
        </p:nvSpPr>
        <p:spPr>
          <a:xfrm>
            <a:off x="2092960" y="1981200"/>
            <a:ext cx="2052320" cy="98552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3981450" y="2695575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19760" y="-33170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Jar Location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Create a Bucket in S3</a:t>
            </a:r>
            <a:endParaRPr/>
          </a:p>
        </p:txBody>
      </p: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Create a Folder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Upload the JAR file in S3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" id="406" name="Google Shape;406;p3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280" l="0" r="1" t="27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07" name="Google Shape;407;p33"/>
          <p:cNvSpPr/>
          <p:nvPr/>
        </p:nvSpPr>
        <p:spPr>
          <a:xfrm>
            <a:off x="3139440" y="782320"/>
            <a:ext cx="863600" cy="924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3723640" y="2085763"/>
            <a:ext cx="863600" cy="924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computer screen capture&#10;&#10;Description automatically generated with medium confidence" id="415" name="Google Shape;415;p3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16" name="Google Shape;416;p34"/>
          <p:cNvSpPr/>
          <p:nvPr/>
        </p:nvSpPr>
        <p:spPr>
          <a:xfrm>
            <a:off x="9773920" y="2854960"/>
            <a:ext cx="1534160" cy="10261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3" name="Google Shape;423;p3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24" name="Google Shape;424;p35"/>
          <p:cNvSpPr/>
          <p:nvPr/>
        </p:nvSpPr>
        <p:spPr>
          <a:xfrm>
            <a:off x="1290320" y="3337560"/>
            <a:ext cx="1686600" cy="10974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1322170" y="4113106"/>
            <a:ext cx="1686560" cy="10972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4333875" y="4343400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Choose the region with lowest cost/hr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33" name="Google Shape;433;p3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34" name="Google Shape;434;p36"/>
          <p:cNvSpPr/>
          <p:nvPr/>
        </p:nvSpPr>
        <p:spPr>
          <a:xfrm>
            <a:off x="6492240" y="4511040"/>
            <a:ext cx="1798320" cy="12903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7153275" y="2443480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other setting remain as default, no changes needs to be made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442" name="Google Shape;442;p3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43" name="Google Shape;443;p37"/>
          <p:cNvSpPr/>
          <p:nvPr/>
        </p:nvSpPr>
        <p:spPr>
          <a:xfrm>
            <a:off x="3403600" y="5181600"/>
            <a:ext cx="1828800" cy="477520"/>
          </a:xfrm>
          <a:prstGeom prst="ellipse">
            <a:avLst/>
          </a:prstGeom>
          <a:noFill/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6248400" y="4927600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folder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51" name="Google Shape;451;p3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52" name="Google Shape;452;p38"/>
          <p:cNvSpPr/>
          <p:nvPr/>
        </p:nvSpPr>
        <p:spPr>
          <a:xfrm>
            <a:off x="8696960" y="2651760"/>
            <a:ext cx="1341120" cy="995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59" name="Google Shape;459;p3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60" name="Google Shape;460;p39"/>
          <p:cNvSpPr/>
          <p:nvPr/>
        </p:nvSpPr>
        <p:spPr>
          <a:xfrm>
            <a:off x="3312160" y="1808480"/>
            <a:ext cx="1310640" cy="1117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8989060" y="4779434"/>
            <a:ext cx="1310640" cy="1117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0" name="Google Shape;180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81" name="Google Shape;181;p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68" name="Google Shape;468;p4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69" name="Google Shape;469;p40"/>
          <p:cNvSpPr/>
          <p:nvPr/>
        </p:nvSpPr>
        <p:spPr>
          <a:xfrm>
            <a:off x="3448050" y="4572000"/>
            <a:ext cx="1704975" cy="100965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6248400" y="4927600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folder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77" name="Google Shape;477;p4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78" name="Google Shape;478;p41"/>
          <p:cNvSpPr/>
          <p:nvPr/>
        </p:nvSpPr>
        <p:spPr>
          <a:xfrm>
            <a:off x="6096000" y="4582160"/>
            <a:ext cx="1930400" cy="8737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4" name="Google Shape;484;p4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485" name="Google Shape;485;p4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86" name="Google Shape;486;p42"/>
          <p:cNvSpPr/>
          <p:nvPr/>
        </p:nvSpPr>
        <p:spPr>
          <a:xfrm>
            <a:off x="5730240" y="3429000"/>
            <a:ext cx="1513840" cy="11531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493" name="Google Shape;493;p4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103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494" name="Google Shape;494;p43"/>
          <p:cNvSpPr/>
          <p:nvPr/>
        </p:nvSpPr>
        <p:spPr>
          <a:xfrm>
            <a:off x="2834640" y="2418080"/>
            <a:ext cx="2468880" cy="11480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8406765" y="5249122"/>
            <a:ext cx="1756410" cy="11480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2110739" y="454025"/>
            <a:ext cx="4909185" cy="11480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7019924" y="616585"/>
            <a:ext cx="3267075" cy="985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the location of the Jar file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504" name="Google Shape;504;p4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797" l="0" r="1" t="226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05" name="Google Shape;505;p44"/>
          <p:cNvSpPr/>
          <p:nvPr/>
        </p:nvSpPr>
        <p:spPr>
          <a:xfrm>
            <a:off x="7081520" y="4714240"/>
            <a:ext cx="1625600" cy="1371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2" name="Google Shape;512;p4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8" name="Google Shape;518;p4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9" name="Google Shape;519;p4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Go back to EMR</a:t>
            </a:r>
            <a:endParaRPr/>
          </a:p>
        </p:txBody>
      </p:sp>
      <p:sp>
        <p:nvSpPr>
          <p:cNvPr id="525" name="Google Shape;525;p4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2" name="Google Shape;532;p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652" l="0" r="1" t="141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website&#10;&#10;Description automatically generated" id="539" name="Google Shape;539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40" name="Google Shape;540;p49"/>
          <p:cNvSpPr/>
          <p:nvPr/>
        </p:nvSpPr>
        <p:spPr>
          <a:xfrm>
            <a:off x="2263090" y="1574800"/>
            <a:ext cx="1910080" cy="10363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Diagram&#10;&#10;Description automatically generated" id="188" name="Google Shape;188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89" name="Google Shape;189;p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6" name="Google Shape;546;p5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547" name="Google Shape;547;p5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48" name="Google Shape;548;p50"/>
          <p:cNvSpPr/>
          <p:nvPr/>
        </p:nvSpPr>
        <p:spPr>
          <a:xfrm>
            <a:off x="3769360" y="2275840"/>
            <a:ext cx="1706880" cy="568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5007610" y="3263266"/>
            <a:ext cx="774065" cy="568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0" name="Google Shape;550;p50"/>
          <p:cNvSpPr/>
          <p:nvPr/>
        </p:nvSpPr>
        <p:spPr>
          <a:xfrm>
            <a:off x="7369810" y="2844800"/>
            <a:ext cx="774065" cy="568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1" name="Google Shape;551;p50"/>
          <p:cNvSpPr/>
          <p:nvPr/>
        </p:nvSpPr>
        <p:spPr>
          <a:xfrm>
            <a:off x="8508048" y="2787013"/>
            <a:ext cx="2388552" cy="8039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here to select the S3 bucket, where the Jar file is uploaded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" id="558" name="Google Shape;558;p5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521" l="0" r="1" t="25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59" name="Google Shape;559;p51"/>
          <p:cNvSpPr/>
          <p:nvPr/>
        </p:nvSpPr>
        <p:spPr>
          <a:xfrm>
            <a:off x="3027680" y="2346960"/>
            <a:ext cx="1259840" cy="426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8152130" y="4956810"/>
            <a:ext cx="1259840" cy="426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6" name="Google Shape;566;p5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&#10;&#10;Description automatically generated" id="567" name="Google Shape;567;p5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68" name="Google Shape;568;p52"/>
          <p:cNvSpPr/>
          <p:nvPr/>
        </p:nvSpPr>
        <p:spPr>
          <a:xfrm>
            <a:off x="4297680" y="2966720"/>
            <a:ext cx="1879600" cy="4622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9" name="Google Shape;569;p52"/>
          <p:cNvSpPr/>
          <p:nvPr/>
        </p:nvSpPr>
        <p:spPr>
          <a:xfrm>
            <a:off x="6850697" y="2795904"/>
            <a:ext cx="2874327" cy="8039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After selection, the bucket location is seen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76" name="Google Shape;576;p5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77" name="Google Shape;577;p53"/>
          <p:cNvSpPr/>
          <p:nvPr/>
        </p:nvSpPr>
        <p:spPr>
          <a:xfrm>
            <a:off x="3520440" y="4363085"/>
            <a:ext cx="1930400" cy="934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6403022" y="4057651"/>
            <a:ext cx="4360228" cy="11093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9498" y="5381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EMR release can be changed based on the spark version used in the built.sbt file of the program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062" l="0" r="1" t="0"/>
          <a:stretch/>
        </p:blipFill>
        <p:spPr>
          <a:xfrm>
            <a:off x="643467" y="795867"/>
            <a:ext cx="10905000" cy="5571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84" name="Google Shape;584;p54"/>
          <p:cNvSpPr/>
          <p:nvPr/>
        </p:nvSpPr>
        <p:spPr>
          <a:xfrm>
            <a:off x="6282690" y="3239135"/>
            <a:ext cx="1930400" cy="934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5" name="Google Shape;585;p54"/>
          <p:cNvSpPr/>
          <p:nvPr/>
        </p:nvSpPr>
        <p:spPr>
          <a:xfrm>
            <a:off x="9134474" y="4057651"/>
            <a:ext cx="1628775" cy="11093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99322" y="-28613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on Configure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2" name="Google Shape;592;p5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93" name="Google Shape;593;p55"/>
          <p:cNvSpPr/>
          <p:nvPr/>
        </p:nvSpPr>
        <p:spPr>
          <a:xfrm>
            <a:off x="3874770" y="2182495"/>
            <a:ext cx="2393950" cy="934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7061199" y="828675"/>
            <a:ext cx="4647453" cy="1457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22980" y="138503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Enter the class, as per the program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--class scalademo.HelloWorld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Package = scalademo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 - HelloWorld</a:t>
            </a: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6756399" y="4269846"/>
            <a:ext cx="4647453" cy="1457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4566" y="-48164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After entering the class, click on this link to select the location of the Jar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" id="602" name="Google Shape;602;p5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03" name="Google Shape;603;p56"/>
          <p:cNvSpPr/>
          <p:nvPr/>
        </p:nvSpPr>
        <p:spPr>
          <a:xfrm>
            <a:off x="3779520" y="1625600"/>
            <a:ext cx="3860800" cy="741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8151495" y="4650316"/>
            <a:ext cx="1078230" cy="741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, email&#10;&#10;Description automatically generated" id="611" name="Google Shape;611;p5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12" name="Google Shape;612;p57"/>
          <p:cNvSpPr/>
          <p:nvPr/>
        </p:nvSpPr>
        <p:spPr>
          <a:xfrm>
            <a:off x="3627120" y="2814320"/>
            <a:ext cx="4114800" cy="100584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9123045" y="4681220"/>
            <a:ext cx="1506855" cy="100584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4017645" y="4309745"/>
            <a:ext cx="1506855" cy="100584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computer screen capture&#10;&#10;Description automatically generated with medium confidence" id="621" name="Google Shape;621;p5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22" name="Google Shape;622;p58"/>
          <p:cNvSpPr/>
          <p:nvPr/>
        </p:nvSpPr>
        <p:spPr>
          <a:xfrm>
            <a:off x="1737360" y="2418080"/>
            <a:ext cx="8930640" cy="129667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8" name="Google Shape;628;p5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Text&#10;&#10;Description automatically generated" id="629" name="Google Shape;629;p5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30" name="Google Shape;630;p59"/>
          <p:cNvSpPr/>
          <p:nvPr/>
        </p:nvSpPr>
        <p:spPr>
          <a:xfrm>
            <a:off x="3576320" y="2214880"/>
            <a:ext cx="251968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1" name="Google Shape;631;p59"/>
          <p:cNvSpPr/>
          <p:nvPr/>
        </p:nvSpPr>
        <p:spPr>
          <a:xfrm>
            <a:off x="8777798" y="5036673"/>
            <a:ext cx="251968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application&#10;&#10;Description automatically generated" id="196" name="Google Shape;196;p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97" name="Google Shape;197;p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7" name="Google Shape;637;p6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638" name="Google Shape;638;p6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39" name="Google Shape;639;p60"/>
          <p:cNvSpPr/>
          <p:nvPr/>
        </p:nvSpPr>
        <p:spPr>
          <a:xfrm>
            <a:off x="4673600" y="1788160"/>
            <a:ext cx="1422400" cy="8432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Starting – Running - Terminating</a:t>
            </a:r>
            <a:endParaRPr/>
          </a:p>
        </p:txBody>
      </p:sp>
      <p:sp>
        <p:nvSpPr>
          <p:cNvPr id="645" name="Google Shape;645;p6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Click on the refresh icon to see the status passing from Starting to Running to Terminating — All steps completed</a:t>
            </a:r>
            <a:endParaRPr/>
          </a:p>
          <a:p>
            <a:pPr indent="-221545" lvl="0" marL="342900" rtl="0" algn="l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80"/>
              </a:spcBef>
              <a:spcAft>
                <a:spcPts val="0"/>
              </a:spcAft>
              <a:buSzPts val="1330"/>
              <a:buChar char="◈"/>
            </a:pPr>
            <a:r>
              <a:rPr lang="en-US"/>
              <a:t>It will take about 10 mins to reach the terminating stage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1" name="Google Shape;651;p6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52" name="Google Shape;652;p6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659" name="Google Shape;659;p6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60" name="Google Shape;660;p63"/>
          <p:cNvSpPr/>
          <p:nvPr/>
        </p:nvSpPr>
        <p:spPr>
          <a:xfrm>
            <a:off x="5110480" y="3535680"/>
            <a:ext cx="711200" cy="741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6451599" y="3262894"/>
            <a:ext cx="4647453" cy="5455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21750" y="138295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Click here to find the output file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68" name="Google Shape;668;p6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266" l="0" r="1" t="17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69" name="Google Shape;669;p64"/>
          <p:cNvSpPr/>
          <p:nvPr/>
        </p:nvSpPr>
        <p:spPr>
          <a:xfrm>
            <a:off x="3251200" y="2580640"/>
            <a:ext cx="2448560" cy="233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5" name="Google Shape;675;p6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76" name="Google Shape;676;p6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268" l="0" r="1" t="17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77" name="Google Shape;677;p65"/>
          <p:cNvSpPr/>
          <p:nvPr/>
        </p:nvSpPr>
        <p:spPr>
          <a:xfrm>
            <a:off x="3251200" y="2580640"/>
            <a:ext cx="2448560" cy="233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84" name="Google Shape;684;p6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1143" l="0" r="1" t="291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85" name="Google Shape;685;p66"/>
          <p:cNvSpPr/>
          <p:nvPr/>
        </p:nvSpPr>
        <p:spPr>
          <a:xfrm>
            <a:off x="3251200" y="2600960"/>
            <a:ext cx="2844800" cy="3149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92" name="Google Shape;692;p6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693" name="Google Shape;693;p67"/>
          <p:cNvSpPr/>
          <p:nvPr/>
        </p:nvSpPr>
        <p:spPr>
          <a:xfrm>
            <a:off x="2926080" y="2763520"/>
            <a:ext cx="1513840" cy="3352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0" name="Google Shape;700;p6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1" t="406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01" name="Google Shape;701;p68"/>
          <p:cNvSpPr/>
          <p:nvPr/>
        </p:nvSpPr>
        <p:spPr>
          <a:xfrm>
            <a:off x="3271520" y="3261360"/>
            <a:ext cx="1513840" cy="3352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, email&#10;&#10;Description automatically generated" id="708" name="Google Shape;708;p6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09" name="Google Shape;709;p69"/>
          <p:cNvSpPr/>
          <p:nvPr/>
        </p:nvSpPr>
        <p:spPr>
          <a:xfrm>
            <a:off x="468157" y="955040"/>
            <a:ext cx="1370803" cy="9753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4" name="Google Shape;204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05" name="Google Shape;205;p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Delete S3 – Important Step to save Cost</a:t>
            </a:r>
            <a:endParaRPr/>
          </a:p>
        </p:txBody>
      </p:sp>
      <p:sp>
        <p:nvSpPr>
          <p:cNvPr id="715" name="Google Shape;715;p7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1" name="Google Shape;721;p7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722" name="Google Shape;722;p7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23" name="Google Shape;723;p71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4" name="Google Shape;724;p71"/>
          <p:cNvSpPr/>
          <p:nvPr/>
        </p:nvSpPr>
        <p:spPr>
          <a:xfrm>
            <a:off x="6908800" y="3429000"/>
            <a:ext cx="812800" cy="7467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0" name="Google Shape;730;p7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creenshot of a computer&#10;&#10;Description automatically generated with medium confidence" id="731" name="Google Shape;731;p7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32" name="Google Shape;732;p7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3" name="Google Shape;733;p72"/>
          <p:cNvSpPr/>
          <p:nvPr/>
        </p:nvSpPr>
        <p:spPr>
          <a:xfrm>
            <a:off x="1544320" y="4145280"/>
            <a:ext cx="167640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4" name="Google Shape;734;p72"/>
          <p:cNvSpPr/>
          <p:nvPr/>
        </p:nvSpPr>
        <p:spPr>
          <a:xfrm>
            <a:off x="6792595" y="4690110"/>
            <a:ext cx="167640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t/>
            </a:r>
            <a:endParaRPr/>
          </a:p>
        </p:txBody>
      </p:sp>
      <p:sp>
        <p:nvSpPr>
          <p:cNvPr id="740" name="Google Shape;740;p7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  <p:pic>
        <p:nvPicPr>
          <p:cNvPr id="741" name="Google Shape;7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0"/>
            <a:ext cx="121920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7" name="Google Shape;747;p74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text, application&#10;&#10;Description automatically generated" id="748" name="Google Shape;748;p7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062" l="0" r="1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49" name="Google Shape;749;p74"/>
          <p:cNvSpPr/>
          <p:nvPr/>
        </p:nvSpPr>
        <p:spPr>
          <a:xfrm>
            <a:off x="3271520" y="4165600"/>
            <a:ext cx="2367280" cy="14732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0" name="Google Shape;750;p74"/>
          <p:cNvSpPr/>
          <p:nvPr/>
        </p:nvSpPr>
        <p:spPr>
          <a:xfrm>
            <a:off x="6553202" y="3292475"/>
            <a:ext cx="1314450" cy="9144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6" name="Google Shape;756;p7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7" name="Google Shape;757;p7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58" name="Google Shape;758;p75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9" name="Google Shape;759;p75"/>
          <p:cNvSpPr/>
          <p:nvPr/>
        </p:nvSpPr>
        <p:spPr>
          <a:xfrm>
            <a:off x="1544320" y="4145280"/>
            <a:ext cx="167640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0" name="Google Shape;760;p75"/>
          <p:cNvSpPr/>
          <p:nvPr/>
        </p:nvSpPr>
        <p:spPr>
          <a:xfrm>
            <a:off x="6792595" y="4690110"/>
            <a:ext cx="1676400" cy="86360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6" name="Google Shape;766;p7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67" name="Google Shape;767;p7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68" name="Google Shape;768;p76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4" name="Google Shape;774;p7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75" name="Google Shape;775;p7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76" name="Google Shape;776;p77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7" name="Google Shape;777;p77"/>
          <p:cNvSpPr/>
          <p:nvPr/>
        </p:nvSpPr>
        <p:spPr>
          <a:xfrm>
            <a:off x="3416935" y="4190365"/>
            <a:ext cx="2345690" cy="13055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8" name="Google Shape;778;p77"/>
          <p:cNvSpPr/>
          <p:nvPr/>
        </p:nvSpPr>
        <p:spPr>
          <a:xfrm>
            <a:off x="8408035" y="3019107"/>
            <a:ext cx="1583690" cy="819785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9" name="Google Shape;779;p77"/>
          <p:cNvSpPr/>
          <p:nvPr/>
        </p:nvSpPr>
        <p:spPr>
          <a:xfrm>
            <a:off x="6221110" y="4318952"/>
            <a:ext cx="4647453" cy="5455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21750" y="138295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Delete all the buckets  one by one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5" name="Google Shape;785;p7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application&#10;&#10;Description automatically generated" id="786" name="Google Shape;786;p7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87" name="Google Shape;787;p7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1330960" y="4257040"/>
            <a:ext cx="1747520" cy="7213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6645910" y="4885690"/>
            <a:ext cx="1747520" cy="72136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95" name="Google Shape;795;p79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96" name="Google Shape;796;p7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797" name="Google Shape;797;p79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2" name="Google Shape;212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213" name="Google Shape;213;p8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3" name="Google Shape;803;p8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Graphical user interface, application&#10;&#10;Description automatically generated" id="804" name="Google Shape;804;p8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805" name="Google Shape;805;p80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6" name="Google Shape;806;p80"/>
          <p:cNvSpPr/>
          <p:nvPr/>
        </p:nvSpPr>
        <p:spPr>
          <a:xfrm>
            <a:off x="5872480" y="3708400"/>
            <a:ext cx="2621280" cy="175768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7" name="Google Shape;807;p80"/>
          <p:cNvSpPr/>
          <p:nvPr/>
        </p:nvSpPr>
        <p:spPr>
          <a:xfrm>
            <a:off x="9420224" y="3708400"/>
            <a:ext cx="2383835" cy="115612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142494" y="23068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 Buckets after deleting all the Buckets, Folders and Files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Ensure all EMR Clusters are Terminated</a:t>
            </a:r>
            <a:endParaRPr/>
          </a:p>
        </p:txBody>
      </p:sp>
      <p:sp>
        <p:nvSpPr>
          <p:cNvPr id="813" name="Google Shape;813;p8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19" name="Google Shape;819;p8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20" name="Google Shape;820;p8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951" y="643467"/>
            <a:ext cx="10462097" cy="557106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821" name="Google Shape;821;p82"/>
          <p:cNvSpPr/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cap="flat" cmpd="sng" w="190500">
            <a:solidFill>
              <a:schemeClr val="lt1">
                <a:alpha val="6666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2" name="Google Shape;822;p82"/>
          <p:cNvSpPr/>
          <p:nvPr/>
        </p:nvSpPr>
        <p:spPr>
          <a:xfrm>
            <a:off x="6096000" y="2062480"/>
            <a:ext cx="2011680" cy="3982720"/>
          </a:xfrm>
          <a:prstGeom prst="ellipse">
            <a:avLst/>
          </a:prstGeom>
          <a:noFill/>
          <a:ln cap="rnd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3" name="Google Shape;823;p82"/>
          <p:cNvSpPr/>
          <p:nvPr/>
        </p:nvSpPr>
        <p:spPr>
          <a:xfrm>
            <a:off x="9420224" y="3153728"/>
            <a:ext cx="2383835" cy="17107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142494" y="23068"/>
                </a:lnTo>
              </a:path>
            </a:pathLst>
          </a:custGeom>
          <a:solidFill>
            <a:schemeClr val="accent1"/>
          </a:solidFill>
          <a:ln cap="rnd" cmpd="sng" w="15875">
            <a:solidFill>
              <a:srgbClr val="4882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Cluster are in ‘Terminated’ status</a:t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9" name="Google Shape;829;p83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0" name="Google Shape;830;p83"/>
          <p:cNvSpPr txBox="1"/>
          <p:nvPr>
            <p:ph type="title"/>
          </p:nvPr>
        </p:nvSpPr>
        <p:spPr>
          <a:xfrm>
            <a:off x="924443" y="1023257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ookman Old Style"/>
              <a:buNone/>
            </a:pPr>
            <a:r>
              <a:rPr lang="en-US"/>
              <a:t>Signout of AWS</a:t>
            </a:r>
            <a:endParaRPr/>
          </a:p>
        </p:txBody>
      </p:sp>
      <p:cxnSp>
        <p:nvCxnSpPr>
          <p:cNvPr id="831" name="Google Shape;831;p83"/>
          <p:cNvCxnSpPr/>
          <p:nvPr/>
        </p:nvCxnSpPr>
        <p:spPr>
          <a:xfrm>
            <a:off x="496837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2" name="Google Shape;832;p8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038" y="1708870"/>
            <a:ext cx="6024562" cy="320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8" name="Google Shape;838;p84"/>
          <p:cNvSpPr txBox="1"/>
          <p:nvPr>
            <p:ph type="title"/>
          </p:nvPr>
        </p:nvSpPr>
        <p:spPr>
          <a:xfrm>
            <a:off x="861791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Bookman Old Style"/>
              <a:buNone/>
            </a:pPr>
            <a:r>
              <a:rPr lang="en-US" sz="3300"/>
              <a:t>Hope You Enjoyed Working on AWS EMR Cluster</a:t>
            </a:r>
            <a:br>
              <a:rPr lang="en-US" sz="3300"/>
            </a:br>
            <a:br>
              <a:rPr lang="en-US" sz="3300"/>
            </a:br>
            <a:r>
              <a:rPr lang="en-US" sz="3300"/>
              <a:t>Thank You</a:t>
            </a:r>
            <a:endParaRPr/>
          </a:p>
        </p:txBody>
      </p:sp>
      <p:pic>
        <p:nvPicPr>
          <p:cNvPr id="839" name="Google Shape;839;p84"/>
          <p:cNvPicPr preferRelativeResize="0"/>
          <p:nvPr/>
        </p:nvPicPr>
        <p:blipFill rotWithShape="1">
          <a:blip r:embed="rId4">
            <a:alphaModFix/>
          </a:blip>
          <a:srcRect b="-1" l="7547" r="7546" t="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ookman Old Style"/>
              <a:buNone/>
            </a:pPr>
            <a:r>
              <a:rPr lang="en-US"/>
              <a:t>After SignUp - Relogin</a:t>
            </a:r>
            <a:endParaRPr/>
          </a:p>
        </p:txBody>
      </p:sp>
      <p:sp>
        <p:nvSpPr>
          <p:cNvPr id="219" name="Google Shape;219;p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545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AnalogousFromDarkSeedLeftStep">
      <a:dk1>
        <a:srgbClr val="000000"/>
      </a:dk1>
      <a:lt1>
        <a:srgbClr val="FFFFFF"/>
      </a:lt1>
      <a:dk2>
        <a:srgbClr val="32231C"/>
      </a:dk2>
      <a:lt2>
        <a:srgbClr val="F2F0F3"/>
      </a:lt2>
      <a:accent1>
        <a:srgbClr val="64B32A"/>
      </a:accent1>
      <a:accent2>
        <a:srgbClr val="93AA1D"/>
      </a:accent2>
      <a:accent3>
        <a:srgbClr val="C09B2E"/>
      </a:accent3>
      <a:accent4>
        <a:srgbClr val="CA5922"/>
      </a:accent4>
      <a:accent5>
        <a:srgbClr val="DC3443"/>
      </a:accent5>
      <a:accent6>
        <a:srgbClr val="CA2277"/>
      </a:accent6>
      <a:hlink>
        <a:srgbClr val="BF4B4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AnalogousFromDarkSeedLeftStep">
      <a:dk1>
        <a:srgbClr val="000000"/>
      </a:dk1>
      <a:lt1>
        <a:srgbClr val="FFFFFF"/>
      </a:lt1>
      <a:dk2>
        <a:srgbClr val="32231C"/>
      </a:dk2>
      <a:lt2>
        <a:srgbClr val="F2F0F3"/>
      </a:lt2>
      <a:accent1>
        <a:srgbClr val="64B32A"/>
      </a:accent1>
      <a:accent2>
        <a:srgbClr val="93AA1D"/>
      </a:accent2>
      <a:accent3>
        <a:srgbClr val="C09B2E"/>
      </a:accent3>
      <a:accent4>
        <a:srgbClr val="CA5922"/>
      </a:accent4>
      <a:accent5>
        <a:srgbClr val="DC3443"/>
      </a:accent5>
      <a:accent6>
        <a:srgbClr val="CA2277"/>
      </a:accent6>
      <a:hlink>
        <a:srgbClr val="BF4B4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2021-05-11T12:18:03Z</dcterms:created>
  <dc:creator>Jismi Mary</dc:creator>
</cp:coreProperties>
</file>